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21945600" cy="32918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19716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10512" userDrawn="1">
          <p15:clr>
            <a:srgbClr val="A4A3A4"/>
          </p15:clr>
        </p15:guide>
        <p15:guide id="2" pos="691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A94"/>
    <a:srgbClr val="28B7C4"/>
    <a:srgbClr val="2EE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381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76"/>
  </p:normalViewPr>
  <p:slideViewPr>
    <p:cSldViewPr snapToGrid="0">
      <p:cViewPr>
        <p:scale>
          <a:sx n="40" d="100"/>
          <a:sy n="40" d="100"/>
        </p:scale>
        <p:origin x="808" y="160"/>
      </p:cViewPr>
      <p:guideLst>
        <p:guide orient="horz" pos="10512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openxmlformats.org/officeDocument/2006/relationships/customXml" Target="../customXml/item3.xml"/><Relationship Id="rId4" Type="http://schemas.openxmlformats.org/officeDocument/2006/relationships/presProps" Target="presProps.xml"/><Relationship Id="rId9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86000" y="685800"/>
            <a:ext cx="228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384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mpla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95" y="-65166"/>
            <a:ext cx="22754146" cy="32331953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998" y="-620308"/>
            <a:ext cx="22039596" cy="3355835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43125" y="10994231"/>
            <a:ext cx="17659350" cy="5572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43125" y="16737806"/>
            <a:ext cx="17659350" cy="19073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85725" tIns="85725" rIns="85725" bIns="85725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493705" y="23917275"/>
            <a:ext cx="946760" cy="989758"/>
          </a:xfrm>
          <a:prstGeom prst="rect">
            <a:avLst/>
          </a:prstGeom>
          <a:ln w="12700">
            <a:miter lim="400000"/>
          </a:ln>
        </p:spPr>
        <p:txBody>
          <a:bodyPr wrap="none" lIns="85725" tIns="85725" rIns="85725" bIns="85725">
            <a:spAutoFit/>
          </a:bodyPr>
          <a:lstStyle>
            <a:lvl1pPr>
              <a:defRPr sz="5400" b="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txStyles>
    <p:title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3556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7112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0668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422400" algn="ctr" defTabSz="19716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4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1pPr>
      <a:lvl2pPr marL="0" marR="0" indent="228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2pPr>
      <a:lvl3pPr marL="0" marR="0" indent="457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3pPr>
      <a:lvl4pPr marL="0" marR="0" indent="685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4pPr>
      <a:lvl5pPr marL="0" marR="0" indent="9144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5pPr>
      <a:lvl6pPr marL="0" marR="0" indent="11430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6pPr>
      <a:lvl7pPr marL="0" marR="0" indent="13716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7pPr>
      <a:lvl8pPr marL="0" marR="0" indent="16002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8pPr>
      <a:lvl9pPr marL="0" marR="0" indent="1828800" algn="ctr" defTabSz="1971675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Thi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642C3FBC-0CB3-B443-82EF-5CEBE74B2A1D}"/>
              </a:ext>
            </a:extLst>
          </p:cNvPr>
          <p:cNvSpPr txBox="1"/>
          <p:nvPr/>
        </p:nvSpPr>
        <p:spPr>
          <a:xfrm>
            <a:off x="10861164" y="26032904"/>
            <a:ext cx="9992806" cy="4999392"/>
          </a:xfrm>
          <a:prstGeom prst="rect">
            <a:avLst/>
          </a:prstGeom>
          <a:solidFill>
            <a:srgbClr val="28B7C4">
              <a:alpha val="902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200" b="0">
              <a:latin typeface="Franklin Gothic Book" panose="020B0503020102020204" pitchFamily="34" charset="0"/>
            </a:endParaRPr>
          </a:p>
        </p:txBody>
      </p:sp>
      <p:pic>
        <p:nvPicPr>
          <p:cNvPr id="2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4517" y="31158015"/>
            <a:ext cx="7135281" cy="1071770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TITLE OF RESEARCH STUDY in 54 pt"/>
          <p:cNvSpPr txBox="1"/>
          <p:nvPr/>
        </p:nvSpPr>
        <p:spPr>
          <a:xfrm>
            <a:off x="1141183" y="590276"/>
            <a:ext cx="12598001" cy="1892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b">
            <a:spAutoFit/>
          </a:bodyPr>
          <a:lstStyle>
            <a:lvl1pPr algn="l" defTabSz="1314450">
              <a:defRPr sz="5400" b="0" cap="all">
                <a:solidFill>
                  <a:srgbClr val="EE6419"/>
                </a:solidFill>
                <a:latin typeface="ITC Franklin Gothic Std Demi Co"/>
                <a:ea typeface="ITC Franklin Gothic Std Demi Co"/>
                <a:cs typeface="ITC Franklin Gothic Std Demi Co"/>
                <a:sym typeface="ITC Franklin Gothic Std Demi Co"/>
              </a:defRPr>
            </a:lvl1pPr>
          </a:lstStyle>
          <a:p>
            <a:r>
              <a:rPr lang="en-US" dirty="0">
                <a:latin typeface="ITC Franklin Gothic Std Dm Cd"/>
                <a:cs typeface="ITC Franklin Gothic Std Dm Cd"/>
              </a:rPr>
              <a:t>Measuring the public funding of </a:t>
            </a:r>
            <a:r>
              <a:rPr lang="en-US" dirty="0" err="1">
                <a:latin typeface="ITC Franklin Gothic Std Dm Cd"/>
                <a:cs typeface="ITC Franklin Gothic Std Dm Cd"/>
              </a:rPr>
              <a:t>R&amp;d</a:t>
            </a:r>
            <a:r>
              <a:rPr lang="en-US" dirty="0">
                <a:latin typeface="ITC Franklin Gothic Std Dm Cd"/>
                <a:cs typeface="ITC Franklin Gothic Std Dm Cd"/>
              </a:rPr>
              <a:t>:</a:t>
            </a:r>
          </a:p>
          <a:p>
            <a:r>
              <a:rPr lang="en-US" dirty="0">
                <a:latin typeface="ITC Franklin Gothic Std Dm Cd"/>
                <a:cs typeface="ITC Franklin Gothic Std Dm Cd"/>
              </a:rPr>
              <a:t>A feasibility study</a:t>
            </a:r>
            <a:endParaRPr dirty="0">
              <a:latin typeface="ITC Franklin Gothic Std Dm Cd"/>
              <a:cs typeface="ITC Franklin Gothic Std Dm Cd"/>
            </a:endParaRPr>
          </a:p>
        </p:txBody>
      </p:sp>
      <p:sp>
        <p:nvSpPr>
          <p:cNvPr id="39" name="Your Name, Graduate Student Name, Post Doc Name, Advisor…"/>
          <p:cNvSpPr txBox="1"/>
          <p:nvPr/>
        </p:nvSpPr>
        <p:spPr>
          <a:xfrm>
            <a:off x="1137102" y="2427396"/>
            <a:ext cx="10701648" cy="1338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DSPG: Sean Pietrowicz, Alyssa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Fowers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 </a:t>
            </a:r>
          </a:p>
          <a:p>
            <a:pPr algn="l" defTabSz="1314450"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Mentors: Joel Thurston, Samantha Cohen, Stephanie Shipp</a:t>
            </a:r>
            <a:endParaRPr lang="en-US" sz="2400" dirty="0">
              <a:latin typeface="ITC Franklin Gothic Std Book" panose="020B0504030503020204" pitchFamily="34" charset="0"/>
            </a:endParaRPr>
          </a:p>
          <a:p>
            <a:pPr algn="l" defTabSz="1314450"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Sponsor: John Jankowski, Chris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Pece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Gary Anderson, Audrey </a:t>
            </a:r>
            <a:r>
              <a:rPr lang="en-US" sz="2400" b="0" dirty="0" err="1">
                <a:latin typeface="ITC Franklin Gothic Std Book" panose="020B0504030503020204" pitchFamily="34" charset="0"/>
                <a:cs typeface="ITC Franklin Gothic Std Book"/>
              </a:rPr>
              <a:t>Kindlon</a:t>
            </a:r>
            <a:r>
              <a:rPr lang="en-US" sz="2400" b="0" dirty="0">
                <a:latin typeface="ITC Franklin Gothic Std Book" panose="020B0504030503020204" pitchFamily="34" charset="0"/>
                <a:cs typeface="ITC Franklin Gothic Std Book"/>
              </a:rPr>
              <a:t>, NCSES</a:t>
            </a:r>
            <a:endParaRPr lang="en-US" b="0" dirty="0">
              <a:latin typeface="ITC Franklin Gothic Std Book" panose="020B0504030503020204" pitchFamily="34" charset="0"/>
              <a:cs typeface="ITC Franklin Gothic Std Book"/>
            </a:endParaRPr>
          </a:p>
        </p:txBody>
      </p:sp>
      <p:sp>
        <p:nvSpPr>
          <p:cNvPr id="40" name="TextBox 4"/>
          <p:cNvSpPr txBox="1"/>
          <p:nvPr/>
        </p:nvSpPr>
        <p:spPr>
          <a:xfrm>
            <a:off x="6653862" y="31068904"/>
            <a:ext cx="14188968" cy="5232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45719" rIns="45719">
            <a:spAutoFit/>
          </a:bodyPr>
          <a:lstStyle>
            <a:lvl1pPr algn="l" defTabSz="2633472">
              <a:defRPr sz="3600" b="0">
                <a:solidFill>
                  <a:srgbClr val="20304B"/>
                </a:solidFill>
                <a:latin typeface="ITC Franklin Gothic Std Medium"/>
                <a:ea typeface="ITC Franklin Gothic Std Medium"/>
                <a:cs typeface="ITC Franklin Gothic Std Medium"/>
                <a:sym typeface="ITC Franklin Gothic Std Medium"/>
              </a:defRPr>
            </a:lvl1pPr>
          </a:lstStyle>
          <a:p>
            <a:r>
              <a:rPr lang="en-US" sz="2800">
                <a:latin typeface="Franklin Gothic Medium"/>
                <a:cs typeface="Franklin Gothic Medium"/>
              </a:rPr>
              <a:t>SOCIAL AND DECISION ANALYTICS DIVISION</a:t>
            </a:r>
            <a:endParaRPr sz="2800">
              <a:latin typeface="Franklin Gothic Medium"/>
              <a:cs typeface="Franklin Gothic Medium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478B9E-6C85-8945-A0CB-4463D2E71A03}"/>
              </a:ext>
            </a:extLst>
          </p:cNvPr>
          <p:cNvSpPr txBox="1"/>
          <p:nvPr/>
        </p:nvSpPr>
        <p:spPr>
          <a:xfrm>
            <a:off x="11689647" y="25993982"/>
            <a:ext cx="9620151" cy="4912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Conclusions</a:t>
            </a:r>
          </a:p>
          <a:p>
            <a:pPr algn="l"/>
            <a:endParaRPr lang="en-US" sz="2800" b="0" dirty="0">
              <a:latin typeface="Franklin Gothic Book" panose="020B0503020102020204" pitchFamily="34" charset="0"/>
            </a:endParaRPr>
          </a:p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Yes, it is feasible to estimate R&amp;D spending with publicly available data.</a:t>
            </a:r>
            <a:r>
              <a:rPr lang="en-US" sz="2200" b="0" dirty="0">
                <a:latin typeface="ITC Franklin Gothic Std Book" panose="020B0504030503020204" pitchFamily="34" charset="0"/>
              </a:rPr>
              <a:t> Using project funding indicators in USA Spending, we produced estimates of S&amp;E funding similar to those in the FSS.</a:t>
            </a:r>
          </a:p>
          <a:p>
            <a:pPr algn="l"/>
            <a:endParaRPr lang="en-US" sz="2200" b="0" dirty="0">
              <a:latin typeface="ITC Franklin Gothic Std Book" panose="020B0504030503020204" pitchFamily="34" charset="0"/>
            </a:endParaRPr>
          </a:p>
          <a:p>
            <a:r>
              <a:rPr lang="en-US" sz="3200" dirty="0">
                <a:latin typeface="ITC Franklin Gothic Std Book" panose="020B0504030503020204" pitchFamily="34" charset="0"/>
              </a:rPr>
              <a:t>Future Work</a:t>
            </a:r>
          </a:p>
          <a:p>
            <a:pPr algn="l"/>
            <a:r>
              <a:rPr lang="en-US" sz="2200" b="0" dirty="0">
                <a:latin typeface="ITC Franklin Gothic Std Book" panose="020B0504030503020204" pitchFamily="34" charset="0"/>
              </a:rPr>
              <a:t>Refine and measure subtypes of S&amp;E and R&amp;D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Use additional microdata, e.g. abstracts, to assess whether basic, applied, and development research can be identified</a:t>
            </a:r>
          </a:p>
          <a:p>
            <a:pPr marL="285750" indent="-285750" algn="l">
              <a:spcBef>
                <a:spcPts val="1000"/>
              </a:spcBef>
              <a:buFont typeface="Arial,Sans-Serif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Examine agency-specific databases to fill in additional information beyond USA Spending</a:t>
            </a:r>
            <a:endParaRPr lang="en-US" dirty="0">
              <a:latin typeface="ITC Franklin Gothic Std Book" panose="020B05040305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3F6DEC-12C0-E747-B930-75889363D962}"/>
              </a:ext>
            </a:extLst>
          </p:cNvPr>
          <p:cNvSpPr txBox="1"/>
          <p:nvPr/>
        </p:nvSpPr>
        <p:spPr>
          <a:xfrm>
            <a:off x="1198127" y="7318866"/>
            <a:ext cx="19769328" cy="665567"/>
          </a:xfrm>
          <a:prstGeom prst="rect">
            <a:avLst/>
          </a:prstGeom>
          <a:solidFill>
            <a:srgbClr val="28B7C4">
              <a:alpha val="902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Methods: Identifying Science and Engineering funding in USA Spending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DF63EA-DC21-6F47-A227-6467EABE6817}"/>
              </a:ext>
            </a:extLst>
          </p:cNvPr>
          <p:cNvSpPr/>
          <p:nvPr/>
        </p:nvSpPr>
        <p:spPr>
          <a:xfrm>
            <a:off x="963465" y="4235825"/>
            <a:ext cx="9642864" cy="22044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anchor="ctr">
            <a:spAutoFit/>
          </a:bodyPr>
          <a:lstStyle/>
          <a:p>
            <a:pPr algn="l"/>
            <a:r>
              <a:rPr lang="en-US" sz="4400" dirty="0">
                <a:solidFill>
                  <a:srgbClr val="1D8A94"/>
                </a:solidFill>
                <a:latin typeface="Franklin Gothic Book" panose="020B0503020102020204" pitchFamily="34" charset="0"/>
                <a:cs typeface="Arial"/>
              </a:rPr>
              <a:t>Can we estimate government spending on research and development using publicly available administrative data?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49912F-411E-2E41-A5CD-ABD0FC3EB6FA}"/>
              </a:ext>
            </a:extLst>
          </p:cNvPr>
          <p:cNvSpPr/>
          <p:nvPr/>
        </p:nvSpPr>
        <p:spPr>
          <a:xfrm>
            <a:off x="10872304" y="4656854"/>
            <a:ext cx="9970526" cy="182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Research and Development (R&amp;D) is basic and applied research and technological development. R&amp;D is a subset of Science and Engineering (S&amp;E), which also includes training, conferences, and fellowships.</a:t>
            </a:r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endParaRPr lang="en-US" sz="2400" b="0" dirty="0">
              <a:solidFill>
                <a:schemeClr val="tx1"/>
              </a:solidFill>
              <a:latin typeface="ITC Franklin Gothic Std Book" panose="020B0504030503020204" pitchFamily="34" charset="0"/>
              <a:sym typeface="Helvetica Neue Medium"/>
            </a:endParaRPr>
          </a:p>
          <a:p>
            <a:pPr algn="l"/>
            <a:r>
              <a:rPr lang="en-US" sz="2400" b="0" dirty="0">
                <a:solidFill>
                  <a:schemeClr val="tx1"/>
                </a:solidFill>
                <a:latin typeface="ITC Franklin Gothic Std Book" panose="020B0504030503020204" pitchFamily="34" charset="0"/>
                <a:sym typeface="Helvetica Neue Medium"/>
              </a:rPr>
              <a:t>We examined spending from 6 federal agencies in fiscal year 2016 to determine the feasibility of identifying transactions related to S&amp;E and R&amp;D. These 6 agencies (DOD, DOE, USDA, NASA, NIH, NSF) accounted for 97% of all R&amp;D funding in the 2016 fiscal year.</a:t>
            </a:r>
            <a:endParaRPr lang="en-US" sz="2400" dirty="0">
              <a:solidFill>
                <a:schemeClr val="tx1"/>
              </a:solidFill>
              <a:latin typeface="ITC Franklin Gothic Std Book" panose="020B0504030503020204" pitchFamily="34" charset="0"/>
            </a:endParaRPr>
          </a:p>
          <a:p>
            <a:pPr marL="0" marR="0" indent="0" algn="l" defTabSz="197167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1F016A-BB2A-FD4D-A024-5DC2F3E08735}"/>
              </a:ext>
            </a:extLst>
          </p:cNvPr>
          <p:cNvSpPr/>
          <p:nvPr/>
        </p:nvSpPr>
        <p:spPr>
          <a:xfrm>
            <a:off x="1198126" y="20336385"/>
            <a:ext cx="19769328" cy="50001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97167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817F8B-F142-8142-8FEF-A13AC6E2D997}"/>
              </a:ext>
            </a:extLst>
          </p:cNvPr>
          <p:cNvSpPr txBox="1"/>
          <p:nvPr/>
        </p:nvSpPr>
        <p:spPr>
          <a:xfrm>
            <a:off x="1198126" y="8021852"/>
            <a:ext cx="4444311" cy="509754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0" dirty="0">
                <a:latin typeface="ITC Franklin Gothic Std Book" panose="020B0504030503020204" pitchFamily="34" charset="0"/>
              </a:rPr>
              <a:t>Data Source: USA Spending</a:t>
            </a:r>
            <a:endParaRPr lang="en-US" sz="2200" b="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Maintained by Treasury Department, Bureau of the Fiscal Service since 2008</a:t>
            </a: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Dataset includes all transactions between federal government and institutions of higher education in FY 2016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174,377 grant-related transactions </a:t>
            </a:r>
            <a:endParaRPr lang="en-US" sz="2200" dirty="0">
              <a:latin typeface="ITC Franklin Gothic Std Book" panose="020B0504030503020204" pitchFamily="34" charset="0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200" b="0" dirty="0">
                <a:latin typeface="ITC Franklin Gothic Std Book" panose="020B0504030503020204" pitchFamily="34" charset="0"/>
              </a:rPr>
              <a:t>126,617 contract-related transactions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8854F5B-540B-AC4E-AD91-2325B43CA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39" y="9363998"/>
            <a:ext cx="10508702" cy="2678343"/>
          </a:xfrm>
          <a:prstGeom prst="rect">
            <a:avLst/>
          </a:prstGeom>
        </p:spPr>
      </p:pic>
      <p:sp>
        <p:nvSpPr>
          <p:cNvPr id="41" name="Body Text - Franklin Gothic Book - 22">
            <a:extLst>
              <a:ext uri="{FF2B5EF4-FFF2-40B4-BE49-F238E27FC236}">
                <a16:creationId xmlns:a16="http://schemas.microsoft.com/office/drawing/2014/main" id="{8B5079BF-37C1-3C4E-ABF5-C28E067F2D3B}"/>
              </a:ext>
            </a:extLst>
          </p:cNvPr>
          <p:cNvSpPr txBox="1"/>
          <p:nvPr/>
        </p:nvSpPr>
        <p:spPr>
          <a:xfrm>
            <a:off x="16214305" y="8312421"/>
            <a:ext cx="4894405" cy="3971344"/>
          </a:xfrm>
          <a:prstGeom prst="rect">
            <a:avLst/>
          </a:prstGeom>
          <a:noFill/>
          <a:ln w="127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wrap="square" lIns="114300" tIns="114300" rIns="114300" bIns="114300" anchor="ctr">
            <a:spAutoFit/>
          </a:bodyPr>
          <a:lstStyle>
            <a:lvl1pPr algn="l" defTabSz="1314450">
              <a:defRPr sz="2200" b="0"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latin typeface="ITC Franklin Gothic Std Book" panose="020B0504030503020204" pitchFamily="34" charset="0"/>
              </a:rPr>
              <a:t>Benchmarking: The Federal Support Survey (FSS)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The Survey of Federal Science and Engineering Support to Universities, Colleges, and Nonprofit Institutions (FSS) is run by the NCSES</a:t>
            </a:r>
          </a:p>
          <a:p>
            <a:pPr marL="342900" indent="-342900">
              <a:spcBef>
                <a:spcPts val="1000"/>
              </a:spcBef>
              <a:buFont typeface="Arial"/>
              <a:buChar char="•"/>
            </a:pPr>
            <a:r>
              <a:rPr lang="en-US" dirty="0">
                <a:latin typeface="ITC Franklin Gothic Std Book" panose="020B0504030503020204" pitchFamily="34" charset="0"/>
              </a:rPr>
              <a:t>Yearly</a:t>
            </a:r>
            <a:r>
              <a:rPr lang="en-US" sz="2200" b="0" dirty="0">
                <a:latin typeface="ITC Franklin Gothic Std Book" panose="020B0504030503020204" pitchFamily="34" charset="0"/>
              </a:rPr>
              <a:t> census of R&amp;D and S&amp;E funding; </a:t>
            </a:r>
            <a:r>
              <a:rPr lang="en-US" dirty="0">
                <a:latin typeface="ITC Franklin Gothic Std Book" panose="020B0504030503020204" pitchFamily="34" charset="0"/>
              </a:rPr>
              <a:t>used FY 2016 data in analysis</a:t>
            </a:r>
            <a:endParaRPr lang="en-US" sz="2200" dirty="0">
              <a:latin typeface="ITC Franklin Gothic Std Book" panose="020B0504030503020204" pitchFamily="34" charset="0"/>
            </a:endParaRPr>
          </a:p>
        </p:txBody>
      </p:sp>
      <p:sp>
        <p:nvSpPr>
          <p:cNvPr id="31" name="Your Name, Graduate Student Name, Post Doc Name, Advisor…">
            <a:extLst>
              <a:ext uri="{FF2B5EF4-FFF2-40B4-BE49-F238E27FC236}">
                <a16:creationId xmlns:a16="http://schemas.microsoft.com/office/drawing/2014/main" id="{61798CD9-216C-4D37-8769-8754B55FED83}"/>
              </a:ext>
            </a:extLst>
          </p:cNvPr>
          <p:cNvSpPr txBox="1"/>
          <p:nvPr/>
        </p:nvSpPr>
        <p:spPr>
          <a:xfrm>
            <a:off x="13178305" y="2489504"/>
            <a:ext cx="6812762" cy="81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14300" tIns="114300" rIns="114300" bIns="114300" anchor="ctr">
            <a:spAutoFit/>
          </a:bodyPr>
          <a:lstStyle/>
          <a:p>
            <a:pPr algn="l" defTabSz="1314450">
              <a:lnSpc>
                <a:spcPct val="150000"/>
              </a:lnSpc>
              <a:defRPr sz="2100" b="0">
                <a:solidFill>
                  <a:srgbClr val="213566"/>
                </a:solidFill>
                <a:latin typeface="ITC Franklin Gothic Std"/>
                <a:ea typeface="ITC Franklin Gothic Std"/>
                <a:cs typeface="ITC Franklin Gothic Std"/>
                <a:sym typeface="ITC Franklin Gothic Std"/>
              </a:defRPr>
            </a:pPr>
            <a:r>
              <a:rPr lang="en-US" sz="2800" b="0">
                <a:latin typeface="ITC Franklin Gothic Std Book"/>
              </a:rPr>
              <a:t>Biocomplexity Institute, University of Virginia</a:t>
            </a:r>
            <a:endParaRPr lang="en-US" sz="2800" b="0">
              <a:latin typeface="ITC Franklin Gothic Std Book"/>
              <a:cs typeface="ITC Franklin Gothic Std Book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BAB1375-AA27-CC4C-AB76-0172BEFCEFA0}"/>
              </a:ext>
            </a:extLst>
          </p:cNvPr>
          <p:cNvSpPr txBox="1"/>
          <p:nvPr/>
        </p:nvSpPr>
        <p:spPr>
          <a:xfrm>
            <a:off x="1350527" y="13157204"/>
            <a:ext cx="19769328" cy="665567"/>
          </a:xfrm>
          <a:prstGeom prst="rect">
            <a:avLst/>
          </a:prstGeom>
          <a:solidFill>
            <a:srgbClr val="28B7C4">
              <a:alpha val="902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ITC Franklin Gothic Std Book" panose="020B0504030503020204" pitchFamily="34" charset="0"/>
              </a:rPr>
              <a:t>Results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46935EA-1DEA-A645-A5F3-06737A4A53C9}"/>
              </a:ext>
            </a:extLst>
          </p:cNvPr>
          <p:cNvSpPr txBox="1"/>
          <p:nvPr/>
        </p:nvSpPr>
        <p:spPr>
          <a:xfrm>
            <a:off x="7681404" y="8164761"/>
            <a:ext cx="6753053" cy="12503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0" dirty="0">
                <a:latin typeface="ITC Franklin Gothic Std Book" panose="020B0504030503020204" pitchFamily="34" charset="0"/>
              </a:rPr>
              <a:t>Catalog of Federal Domestic Assistance (CFDA) numbers</a:t>
            </a:r>
            <a:r>
              <a:rPr lang="en-US" sz="2200" b="0" dirty="0">
                <a:latin typeface="ITC Franklin Gothic Std Book" panose="020B0504030503020204" pitchFamily="34" charset="0"/>
              </a:rPr>
              <a:t> explain intended use of grants. CFDA codes could identify S&amp;E, but not specifically R&amp;D.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50C35C-CCAD-FD46-9315-84DE36C560D6}"/>
              </a:ext>
            </a:extLst>
          </p:cNvPr>
          <p:cNvSpPr txBox="1"/>
          <p:nvPr/>
        </p:nvSpPr>
        <p:spPr>
          <a:xfrm>
            <a:off x="8158305" y="11961426"/>
            <a:ext cx="5308666" cy="8810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0">
                <a:latin typeface="Franklin Gothic Medium" panose="020B0603020102020204" pitchFamily="34" charset="0"/>
              </a:rPr>
              <a:t>Product &amp; Service Codes (PSC) </a:t>
            </a:r>
            <a:r>
              <a:rPr lang="en-US" sz="2200" b="0">
                <a:latin typeface="Franklin Gothic Book" panose="020B0503020102020204" pitchFamily="34" charset="0"/>
              </a:rPr>
              <a:t>classify contracts by purpose (including R&amp;D)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AA9C76-70E9-4E49-B95A-38F79D97CF68}"/>
              </a:ext>
            </a:extLst>
          </p:cNvPr>
          <p:cNvSpPr/>
          <p:nvPr/>
        </p:nvSpPr>
        <p:spPr>
          <a:xfrm>
            <a:off x="920273" y="26765112"/>
            <a:ext cx="9601715" cy="4308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is an NIH-run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 public database of R&amp;D funding: accurate, but not comprehensive</a:t>
            </a:r>
            <a:endParaRPr lang="en-US" sz="2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Used as a sample of R&amp;D grants to test accuracy of our classification method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marR="0" algn="l" defTabSz="1971675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  <a:sym typeface="Helvetica Neue Medium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Result: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The Classification method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identified 99.9% of the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R&amp;D grants found in 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  <a:p>
            <a:pPr algn="l"/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    Federal </a:t>
            </a:r>
            <a:r>
              <a:rPr lang="en-US" sz="2200" b="0" dirty="0" err="1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RePORTER</a:t>
            </a:r>
            <a:r>
              <a:rPr lang="en-US" sz="2200" b="0" dirty="0">
                <a:solidFill>
                  <a:schemeClr val="tx1"/>
                </a:solidFill>
                <a:latin typeface="ITC Franklin Gothic Std Book" panose="020B0504030503020204" pitchFamily="34" charset="0"/>
                <a:ea typeface="+mn-ea"/>
                <a:cs typeface="+mn-cs"/>
                <a:sym typeface="Helvetica Neue Medium"/>
              </a:rPr>
              <a:t>.</a:t>
            </a:r>
            <a:endParaRPr lang="en-US" sz="2200" b="0" dirty="0">
              <a:solidFill>
                <a:schemeClr val="tx1"/>
              </a:solidFill>
              <a:latin typeface="ITC Franklin Gothic Std Book" panose="020B0504030503020204" pitchFamily="34" charset="0"/>
              <a:ea typeface="+mn-ea"/>
              <a:cs typeface="+mn-cs"/>
            </a:endParaRPr>
          </a:p>
        </p:txBody>
      </p:sp>
      <p:graphicFrame>
        <p:nvGraphicFramePr>
          <p:cNvPr id="36" name="Table 8">
            <a:extLst>
              <a:ext uri="{FF2B5EF4-FFF2-40B4-BE49-F238E27FC236}">
                <a16:creationId xmlns:a16="http://schemas.microsoft.com/office/drawing/2014/main" id="{6094414C-3A2F-664C-B87E-6E03DDFB8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196336"/>
              </p:ext>
            </p:extLst>
          </p:nvPr>
        </p:nvGraphicFramePr>
        <p:xfrm>
          <a:off x="6031714" y="28929455"/>
          <a:ext cx="2816938" cy="10457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6327">
                  <a:extLst>
                    <a:ext uri="{9D8B030D-6E8A-4147-A177-3AD203B41FA5}">
                      <a16:colId xmlns:a16="http://schemas.microsoft.com/office/drawing/2014/main" val="263708449"/>
                    </a:ext>
                  </a:extLst>
                </a:gridCol>
                <a:gridCol w="1420611">
                  <a:extLst>
                    <a:ext uri="{9D8B030D-6E8A-4147-A177-3AD203B41FA5}">
                      <a16:colId xmlns:a16="http://schemas.microsoft.com/office/drawing/2014/main" val="556084861"/>
                    </a:ext>
                  </a:extLst>
                </a:gridCol>
              </a:tblGrid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69,932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19,252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1144715"/>
                  </a:ext>
                </a:extLst>
              </a:tr>
              <a:tr h="522884"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>
                          <a:solidFill>
                            <a:schemeClr val="tx1"/>
                          </a:solidFill>
                        </a:rPr>
                        <a:t>3759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549168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67B76B45-E195-3640-AEE5-83CE56A11FB8}"/>
              </a:ext>
            </a:extLst>
          </p:cNvPr>
          <p:cNvSpPr txBox="1"/>
          <p:nvPr/>
        </p:nvSpPr>
        <p:spPr>
          <a:xfrm>
            <a:off x="5903778" y="28169432"/>
            <a:ext cx="2816939" cy="6655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Found in Federal Reporter</a:t>
            </a:r>
          </a:p>
          <a:p>
            <a:r>
              <a:rPr lang="en-US" sz="1600" b="0">
                <a:solidFill>
                  <a:schemeClr val="tx1"/>
                </a:solidFill>
                <a:latin typeface="Franklin Gothic Book"/>
              </a:rPr>
              <a:t>             Yes      	    No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C30FAF9-02B5-014D-BC6C-A96B596EAE7C}"/>
              </a:ext>
            </a:extLst>
          </p:cNvPr>
          <p:cNvSpPr txBox="1"/>
          <p:nvPr/>
        </p:nvSpPr>
        <p:spPr>
          <a:xfrm rot="16200000">
            <a:off x="4473764" y="28654175"/>
            <a:ext cx="1948240" cy="9117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Identified as S&amp;E in 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Medium" panose="020B0603020102020204" pitchFamily="34" charset="0"/>
              </a:rPr>
              <a:t>USA Spending</a:t>
            </a:r>
          </a:p>
          <a:p>
            <a:pPr algn="l"/>
            <a:r>
              <a:rPr lang="en-US" sz="1600" b="0">
                <a:solidFill>
                  <a:schemeClr val="tx1"/>
                </a:solidFill>
                <a:latin typeface="Franklin Gothic Book"/>
              </a:rPr>
              <a:t>    No    Yes</a:t>
            </a:r>
            <a:endParaRPr lang="en-US" sz="1600">
              <a:solidFill>
                <a:schemeClr val="tx1"/>
              </a:solidFill>
              <a:latin typeface="Franklin Gothic Book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6EB3FA6-3927-3143-93B2-3B7897786BDD}"/>
              </a:ext>
            </a:extLst>
          </p:cNvPr>
          <p:cNvSpPr/>
          <p:nvPr/>
        </p:nvSpPr>
        <p:spPr>
          <a:xfrm>
            <a:off x="920273" y="25975247"/>
            <a:ext cx="9294988" cy="607280"/>
          </a:xfrm>
          <a:prstGeom prst="rect">
            <a:avLst/>
          </a:prstGeom>
          <a:solidFill>
            <a:srgbClr val="28B7C4">
              <a:alpha val="9020"/>
            </a:srgb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85725" tIns="85725" rIns="85725" bIns="85725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  <a:latin typeface="ITC Franklin Gothic Std Book" panose="020B0504030503020204" pitchFamily="34" charset="0"/>
              </a:rPr>
              <a:t>Checking Our Work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5B10AFF-AABE-6643-967A-56DB89F2D4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50526" y="13827110"/>
            <a:ext cx="19758183" cy="11760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5432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85725" tIns="85725" rIns="85725" bIns="85725" numCol="1" spcCol="38100" rtlCol="0" anchor="ctr">
        <a:spAutoFit/>
      </a:bodyPr>
      <a:lstStyle>
        <a:defPPr marL="0" marR="0" indent="0" algn="ctr" defTabSz="197167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5AE3D1135F4E41AB498540A40487BD" ma:contentTypeVersion="18" ma:contentTypeDescription="Create a new document." ma:contentTypeScope="" ma:versionID="15adbd330118f8d06bc6615d15ac85a9">
  <xsd:schema xmlns:xsd="http://www.w3.org/2001/XMLSchema" xmlns:xs="http://www.w3.org/2001/XMLSchema" xmlns:p="http://schemas.microsoft.com/office/2006/metadata/properties" xmlns:ns2="7a2657dd-b8a5-4c99-8d51-b0b9d254c989" xmlns:ns3="5ba80a41-9917-4a22-8f13-cb051ddce64c" targetNamespace="http://schemas.microsoft.com/office/2006/metadata/properties" ma:root="true" ma:fieldsID="f6a41e235a72bf34fead84cba91ed4b2" ns2:_="" ns3:_="">
    <xsd:import namespace="7a2657dd-b8a5-4c99-8d51-b0b9d254c989"/>
    <xsd:import namespace="5ba80a41-9917-4a22-8f13-cb051ddce6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2657dd-b8a5-4c99-8d51-b0b9d254c9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d038b50-52dc-447d-ac2e-a29bd036c4b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a80a41-9917-4a22-8f13-cb051ddce64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ceef030-0fd2-4c4f-af00-feafa4f18198}" ma:internalName="TaxCatchAll" ma:showField="CatchAllData" ma:web="5ba80a41-9917-4a22-8f13-cb051ddce64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a2657dd-b8a5-4c99-8d51-b0b9d254c989">
      <Terms xmlns="http://schemas.microsoft.com/office/infopath/2007/PartnerControls"/>
    </lcf76f155ced4ddcb4097134ff3c332f>
    <TaxCatchAll xmlns="5ba80a41-9917-4a22-8f13-cb051ddce64c" xsi:nil="true"/>
  </documentManagement>
</p:properties>
</file>

<file path=customXml/itemProps1.xml><?xml version="1.0" encoding="utf-8"?>
<ds:datastoreItem xmlns:ds="http://schemas.openxmlformats.org/officeDocument/2006/customXml" ds:itemID="{FA0B7736-F555-4F7C-9F86-65E2EFCB9F5D}"/>
</file>

<file path=customXml/itemProps2.xml><?xml version="1.0" encoding="utf-8"?>
<ds:datastoreItem xmlns:ds="http://schemas.openxmlformats.org/officeDocument/2006/customXml" ds:itemID="{EA1F7EE6-6865-41C7-A159-57AA89F2FFFC}"/>
</file>

<file path=customXml/itemProps3.xml><?xml version="1.0" encoding="utf-8"?>
<ds:datastoreItem xmlns:ds="http://schemas.openxmlformats.org/officeDocument/2006/customXml" ds:itemID="{424CDD5A-3F87-42C4-B730-31422220AC70}"/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319</Words>
  <Application>Microsoft Macintosh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5" baseType="lpstr">
      <vt:lpstr>Arial</vt:lpstr>
      <vt:lpstr>Arial,Sans-Serif</vt:lpstr>
      <vt:lpstr>Franklin Gothic Book</vt:lpstr>
      <vt:lpstr>Franklin Gothic Medium</vt:lpstr>
      <vt:lpstr>Helvetica Neue</vt:lpstr>
      <vt:lpstr>Helvetica Neue Light</vt:lpstr>
      <vt:lpstr>Helvetica Neue Medium</vt:lpstr>
      <vt:lpstr>Helvetica Neue Thin</vt:lpstr>
      <vt:lpstr>ITC Franklin Gothic Std</vt:lpstr>
      <vt:lpstr>ITC Franklin Gothic Std Book</vt:lpstr>
      <vt:lpstr>ITC Franklin Gothic Std Demi Co</vt:lpstr>
      <vt:lpstr>ITC Franklin Gothic Std Dm Cd</vt:lpstr>
      <vt:lpstr>ITC Franklin Gothic Std Medium</vt:lpstr>
      <vt:lpstr>White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Samantha Cohen</dc:creator>
  <cp:lastModifiedBy>Shipp, Stephanie S. (sss5sc)</cp:lastModifiedBy>
  <cp:revision>63</cp:revision>
  <cp:lastPrinted>2019-08-03T11:57:49Z</cp:lastPrinted>
  <dcterms:created xsi:type="dcterms:W3CDTF">2019-07-16T21:17:53Z</dcterms:created>
  <dcterms:modified xsi:type="dcterms:W3CDTF">2019-08-03T11:59:05Z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0x010100D45AE3D1135F4E41AB498540A40487BD</vt:lpwstr>
  </property>
</Properties>
</file>

<file path=docProps/thumbnail.jpeg>
</file>